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68" r:id="rId2"/>
    <p:sldId id="267" r:id="rId3"/>
    <p:sldId id="271" r:id="rId4"/>
    <p:sldId id="273" r:id="rId5"/>
    <p:sldId id="272" r:id="rId6"/>
    <p:sldId id="280" r:id="rId7"/>
    <p:sldId id="274" r:id="rId8"/>
    <p:sldId id="281" r:id="rId9"/>
    <p:sldId id="275" r:id="rId10"/>
    <p:sldId id="278" r:id="rId11"/>
    <p:sldId id="26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2" autoAdjust="0"/>
    <p:restoredTop sz="94660"/>
  </p:normalViewPr>
  <p:slideViewPr>
    <p:cSldViewPr>
      <p:cViewPr>
        <p:scale>
          <a:sx n="78" d="100"/>
          <a:sy n="78" d="100"/>
        </p:scale>
        <p:origin x="1613"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8DB8F-DE75-4BE3-8B4E-B9217D26EE70}" type="datetimeFigureOut">
              <a:rPr lang="en-US" smtClean="0"/>
              <a:t>5/30/2023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8E55B-089B-4224-A258-6AB086708DFF}" type="slidenum">
              <a:rPr lang="en-US" smtClean="0"/>
              <a:t>‹#›</a:t>
            </a:fld>
            <a:endParaRPr lang="en-US"/>
          </a:p>
        </p:txBody>
      </p:sp>
    </p:spTree>
    <p:extLst>
      <p:ext uri="{BB962C8B-B14F-4D97-AF65-F5344CB8AC3E}">
        <p14:creationId xmlns:p14="http://schemas.microsoft.com/office/powerpoint/2010/main" val="36970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5/30/2023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5/30/2023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5/30/2023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908720"/>
            <a:ext cx="6624736" cy="1754326"/>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a:p>
            <a:pPr algn="ctr"/>
            <a:endParaRPr lang="en-US" sz="3600" dirty="0">
              <a:solidFill>
                <a:srgbClr val="FF0000"/>
              </a:solidFill>
              <a:latin typeface="Arial Black" pitchFamily="34" charset="0"/>
            </a:endParaRP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04887" y="2860481"/>
            <a:ext cx="5112568" cy="2800767"/>
          </a:xfrm>
          <a:prstGeom prst="rect">
            <a:avLst/>
          </a:prstGeom>
          <a:solidFill>
            <a:schemeClr val="accent6">
              <a:lumMod val="60000"/>
              <a:lumOff val="40000"/>
            </a:schemeClr>
          </a:solidFill>
        </p:spPr>
        <p:txBody>
          <a:bodyPr wrap="square" rtlCol="0">
            <a:spAutoFit/>
          </a:bodyPr>
          <a:lstStyle/>
          <a:p>
            <a:r>
              <a:rPr lang="en-US" sz="2000" dirty="0"/>
              <a:t>Team Details:</a:t>
            </a:r>
          </a:p>
          <a:p>
            <a:r>
              <a:rPr lang="en-US" sz="2000" dirty="0"/>
              <a:t>Kanushi Gupta(2210991743)</a:t>
            </a:r>
          </a:p>
          <a:p>
            <a:r>
              <a:rPr lang="en-US" sz="2000" dirty="0" err="1"/>
              <a:t>Kaniska</a:t>
            </a:r>
            <a:r>
              <a:rPr lang="en-US" sz="2000" dirty="0"/>
              <a:t> </a:t>
            </a:r>
            <a:r>
              <a:rPr lang="en-US" sz="2000" dirty="0" err="1"/>
              <a:t>Maity</a:t>
            </a:r>
            <a:r>
              <a:rPr lang="en-US" sz="2000" dirty="0"/>
              <a:t>(2210991741)</a:t>
            </a:r>
          </a:p>
          <a:p>
            <a:r>
              <a:rPr lang="en-US" sz="2000" dirty="0"/>
              <a:t>Kannan </a:t>
            </a:r>
            <a:r>
              <a:rPr lang="en-US" sz="2000" dirty="0" err="1"/>
              <a:t>Rooprai</a:t>
            </a:r>
            <a:r>
              <a:rPr lang="en-US" sz="2000" dirty="0"/>
              <a:t>(2210991742)</a:t>
            </a:r>
          </a:p>
          <a:p>
            <a:r>
              <a:rPr lang="en-US" sz="2000" dirty="0"/>
              <a:t>Kapil(2210991744)</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a:t>
            </a:r>
            <a:r>
              <a:rPr lang="en-US" sz="2000" dirty="0" err="1">
                <a:latin typeface="Times New Roman" pitchFamily="18" charset="0"/>
                <a:cs typeface="Times New Roman" pitchFamily="18" charset="0"/>
              </a:rPr>
              <a:t>Mr.Anil</a:t>
            </a:r>
            <a:r>
              <a:rPr lang="en-US" sz="2000" dirty="0">
                <a:latin typeface="Times New Roman" pitchFamily="18" charset="0"/>
                <a:cs typeface="Times New Roman" pitchFamily="18" charset="0"/>
              </a:rPr>
              <a:t> Dhawan</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
        <p:nvSpPr>
          <p:cNvPr id="2" name="TextBox 1">
            <a:extLst>
              <a:ext uri="{FF2B5EF4-FFF2-40B4-BE49-F238E27FC236}">
                <a16:creationId xmlns:a16="http://schemas.microsoft.com/office/drawing/2014/main" id="{8BCAC649-EBB2-3EFD-7384-0E48E8EC9C46}"/>
              </a:ext>
            </a:extLst>
          </p:cNvPr>
          <p:cNvSpPr txBox="1"/>
          <p:nvPr/>
        </p:nvSpPr>
        <p:spPr>
          <a:xfrm>
            <a:off x="1692898" y="2055777"/>
            <a:ext cx="6048672" cy="861774"/>
          </a:xfrm>
          <a:prstGeom prst="rect">
            <a:avLst/>
          </a:prstGeom>
          <a:noFill/>
        </p:spPr>
        <p:txBody>
          <a:bodyPr wrap="square" rtlCol="0">
            <a:spAutoFit/>
          </a:bodyPr>
          <a:lstStyle/>
          <a:p>
            <a:pPr algn="ctr"/>
            <a:r>
              <a:rPr lang="en-US" sz="3200" dirty="0">
                <a:latin typeface="Bahnschrift SemiBold Condensed" panose="020B0502040204020203" pitchFamily="34" charset="0"/>
              </a:rPr>
              <a:t>GOOGLE SEARCH ENGINE LOOKALIKE</a:t>
            </a:r>
            <a:endParaRPr lang="en-IN" sz="3200" dirty="0">
              <a:latin typeface="Bahnschrift SemiBold Condensed" panose="020B0502040204020203" pitchFamily="34" charset="0"/>
            </a:endParaRPr>
          </a:p>
          <a:p>
            <a:endParaRPr lang="en-US" dirty="0"/>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251520" y="1124744"/>
            <a:ext cx="8136904" cy="5370701"/>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In conclusion, Google Search Engine has become the go-to search engine for many people around the world due to its accuracy ,relevance, and privacy features. With constant updates and new features, Google continues to improve its search engine to provide the best possible search experience for its users.</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b="1" u="sng" dirty="0">
                <a:latin typeface="Times New Roman" panose="02020603050405020304" pitchFamily="18" charset="0"/>
                <a:cs typeface="Times New Roman" panose="02020603050405020304" pitchFamily="18" charset="0"/>
              </a:rPr>
              <a:t>Team Experience</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It was a great team effort. We worked collaboratively , assigning different roles and responsibilities such as designing the layout, styling the page. We learned about Html and </a:t>
            </a:r>
            <a:r>
              <a:rPr lang="en-US" dirty="0" err="1">
                <a:latin typeface="Times New Roman" panose="02020603050405020304" pitchFamily="18" charset="0"/>
                <a:cs typeface="Times New Roman" panose="02020603050405020304" pitchFamily="18" charset="0"/>
              </a:rPr>
              <a:t>css</a:t>
            </a:r>
            <a:r>
              <a:rPr lang="en-US" dirty="0">
                <a:latin typeface="Times New Roman" panose="02020603050405020304" pitchFamily="18" charset="0"/>
                <a:cs typeface="Times New Roman" panose="02020603050405020304" pitchFamily="18" charset="0"/>
              </a:rPr>
              <a:t> fundamentals, trouble shooting and problem solving skills.</a:t>
            </a:r>
            <a:r>
              <a:rPr lang="en-IN" altLang="en-US" dirty="0">
                <a:latin typeface="Times New Roman" panose="02020603050405020304" pitchFamily="18" charset="0"/>
                <a:cs typeface="Times New Roman" panose="02020603050405020304" pitchFamily="18" charset="0"/>
              </a:rPr>
              <a:t>. We would like to thank our Mentor to give us this project.</a:t>
            </a:r>
            <a:r>
              <a:rPr lang="en-US" dirty="0">
                <a:latin typeface="Times New Roman" pitchFamily="18" charset="0"/>
                <a:cs typeface="Times New Roman" pitchFamily="18" charset="0"/>
              </a:rPr>
              <a:t> Overall, this project provided us with practical experience and knowledge that we can apply to future projects.</a:t>
            </a:r>
            <a:endParaRPr lang="en-IN" alt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971600" y="1412776"/>
            <a:ext cx="6912768" cy="5011949"/>
          </a:xfrm>
          <a:prstGeom prst="rect">
            <a:avLst/>
          </a:prstGeom>
          <a:noFill/>
        </p:spPr>
        <p:txBody>
          <a:bodyPr wrap="square" rtlCol="0">
            <a:spAutoFit/>
          </a:bodyPr>
          <a:lstStyle/>
          <a:p>
            <a:pPr>
              <a:lnSpc>
                <a:spcPct val="150000"/>
              </a:lnSpc>
              <a:buFont typeface="Arial" pitchFamily="34" charset="0"/>
              <a:buChar char="•"/>
            </a:pPr>
            <a:r>
              <a:rPr lang="en-US" sz="2400" dirty="0">
                <a:latin typeface="Times New Roman" pitchFamily="18" charset="0"/>
                <a:cs typeface="Times New Roman" pitchFamily="18" charset="0"/>
              </a:rPr>
              <a:t>Introduction</a:t>
            </a:r>
          </a:p>
          <a:p>
            <a:pPr>
              <a:lnSpc>
                <a:spcPct val="150000"/>
              </a:lnSpc>
              <a:buFont typeface="Arial" pitchFamily="34" charset="0"/>
              <a:buChar char="•"/>
            </a:pPr>
            <a:r>
              <a:rPr lang="en-US" sz="2400" dirty="0">
                <a:latin typeface="Times New Roman" pitchFamily="18" charset="0"/>
                <a:cs typeface="Times New Roman" pitchFamily="18" charset="0"/>
              </a:rPr>
              <a:t>Problem Statement</a:t>
            </a:r>
          </a:p>
          <a:p>
            <a:pPr>
              <a:lnSpc>
                <a:spcPct val="150000"/>
              </a:lnSpc>
              <a:buFont typeface="Arial" pitchFamily="34" charset="0"/>
              <a:buChar char="•"/>
            </a:pPr>
            <a:r>
              <a:rPr lang="en-US" sz="2400" dirty="0">
                <a:latin typeface="Times New Roman" pitchFamily="18" charset="0"/>
                <a:cs typeface="Times New Roman" pitchFamily="18" charset="0"/>
              </a:rPr>
              <a:t>Technical Details</a:t>
            </a:r>
          </a:p>
          <a:p>
            <a:pPr>
              <a:lnSpc>
                <a:spcPct val="150000"/>
              </a:lnSpc>
              <a:buFont typeface="Arial" pitchFamily="34" charset="0"/>
              <a:buChar char="•"/>
            </a:pPr>
            <a:r>
              <a:rPr lang="en-US" sz="2400" dirty="0">
                <a:latin typeface="Times New Roman" pitchFamily="18" charset="0"/>
                <a:cs typeface="Times New Roman" pitchFamily="18" charset="0"/>
              </a:rPr>
              <a:t>Key Features </a:t>
            </a:r>
          </a:p>
          <a:p>
            <a:pPr>
              <a:lnSpc>
                <a:spcPct val="150000"/>
              </a:lnSpc>
              <a:buFont typeface="Arial" pitchFamily="34" charset="0"/>
              <a:buChar char="•"/>
            </a:pPr>
            <a:r>
              <a:rPr lang="en-US" sz="2400" dirty="0">
                <a:latin typeface="Times New Roman" pitchFamily="18" charset="0"/>
                <a:cs typeface="Times New Roman" pitchFamily="18" charset="0"/>
              </a:rPr>
              <a:t>Project Highlights</a:t>
            </a:r>
          </a:p>
          <a:p>
            <a:pPr>
              <a:lnSpc>
                <a:spcPct val="150000"/>
              </a:lnSpc>
              <a:buFont typeface="Arial" pitchFamily="34" charset="0"/>
              <a:buChar char="•"/>
            </a:pPr>
            <a:r>
              <a:rPr lang="en-US" sz="2400" dirty="0">
                <a:latin typeface="Times New Roman" pitchFamily="18" charset="0"/>
                <a:cs typeface="Times New Roman" pitchFamily="18" charset="0"/>
              </a:rPr>
              <a:t>Conclusion</a:t>
            </a:r>
          </a:p>
          <a:p>
            <a:pPr>
              <a:lnSpc>
                <a:spcPct val="150000"/>
              </a:lnSpc>
            </a:pPr>
            <a:endParaRPr lang="en-US" sz="2400" dirty="0">
              <a:latin typeface="Times New Roman" pitchFamily="18" charset="0"/>
              <a:cs typeface="Times New Roman" pitchFamily="18" charset="0"/>
            </a:endParaRPr>
          </a:p>
          <a:p>
            <a:pPr>
              <a:lnSpc>
                <a:spcPct val="150000"/>
              </a:lnSpc>
              <a:buFont typeface="Arial" pitchFamily="34" charset="0"/>
              <a:buChar char="•"/>
            </a:pPr>
            <a:endParaRPr lang="en-US" sz="2400" dirty="0">
              <a:latin typeface="Times New Roman" pitchFamily="18" charset="0"/>
              <a:cs typeface="Times New Roman" pitchFamily="18" charset="0"/>
            </a:endParaRPr>
          </a:p>
          <a:p>
            <a:pPr>
              <a:lnSpc>
                <a:spcPct val="150000"/>
              </a:lnSpc>
              <a:buFont typeface="Arial" pitchFamily="34" charset="0"/>
              <a:buChar char="•"/>
            </a:pPr>
            <a:endParaRPr lang="en-US" sz="24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395536" y="1196752"/>
            <a:ext cx="8136904" cy="4616648"/>
          </a:xfrm>
          <a:prstGeom prst="rect">
            <a:avLst/>
          </a:prstGeom>
        </p:spPr>
        <p:txBody>
          <a:bodyPr wrap="square">
            <a:spAutoFit/>
          </a:bodyPr>
          <a:lstStyle/>
          <a:p>
            <a:r>
              <a:rPr lang="en-US" sz="2400" b="1" u="sng" dirty="0">
                <a:latin typeface="Times New Roman" pitchFamily="18" charset="0"/>
                <a:cs typeface="Times New Roman" pitchFamily="18" charset="0"/>
              </a:rPr>
              <a:t>Title</a:t>
            </a: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Google Search Engine Lookalike</a:t>
            </a:r>
          </a:p>
          <a:p>
            <a:endParaRPr lang="en-US" sz="2400" dirty="0">
              <a:latin typeface="Times New Roman" pitchFamily="18" charset="0"/>
              <a:cs typeface="Times New Roman" pitchFamily="18" charset="0"/>
            </a:endParaRPr>
          </a:p>
          <a:p>
            <a:pPr>
              <a:lnSpc>
                <a:spcPct val="150000"/>
              </a:lnSpc>
            </a:pPr>
            <a:r>
              <a:rPr lang="en-US" sz="2400" b="1" u="sng" dirty="0">
                <a:latin typeface="Times New Roman" pitchFamily="18" charset="0"/>
                <a:cs typeface="Times New Roman" pitchFamily="18" charset="0"/>
              </a:rPr>
              <a:t>Project Description</a:t>
            </a:r>
            <a:r>
              <a:rPr lang="en-US" sz="2400" dirty="0">
                <a:latin typeface="Times New Roman" pitchFamily="18" charset="0"/>
                <a:cs typeface="Times New Roman" pitchFamily="18" charset="0"/>
              </a:rPr>
              <a:t>: </a:t>
            </a:r>
            <a:r>
              <a:rPr lang="en-US" dirty="0">
                <a:latin typeface="Times New Roman" pitchFamily="18" charset="0"/>
                <a:cs typeface="Times New Roman" pitchFamily="18" charset="0"/>
              </a:rPr>
              <a:t>A website designed to resemble the look and functionality of the Google search engine is known as a Google search engine look-alike. The search capabilities and features of this website are comparable to those of the original Google search engine.</a:t>
            </a:r>
          </a:p>
          <a:p>
            <a:pPr>
              <a:lnSpc>
                <a:spcPct val="150000"/>
              </a:lnSpc>
            </a:pPr>
            <a:r>
              <a:rPr lang="en-US" dirty="0">
                <a:latin typeface="Times New Roman" pitchFamily="18" charset="0"/>
                <a:cs typeface="Times New Roman" pitchFamily="18" charset="0"/>
              </a:rPr>
              <a:t>The interface and functionality of this Google search engine lookalike are very similar to those of the original. The layout and features are nearly identical to those of the original Google search engine.</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327423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Why Use a Google Search Engine Lookalike?</a:t>
            </a:r>
          </a:p>
          <a:p>
            <a:endParaRPr lang="en-US" sz="2400" b="1"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itchFamily="18" charset="0"/>
                <a:cs typeface="Times New Roman" pitchFamily="18" charset="0"/>
              </a:rPr>
              <a:t>A Google-like search engine could be used for a number of different reasons. One explanation is security concerns. Certain individuals may not maintain that Google should follow their ventures or gather their own information.</a:t>
            </a:r>
          </a:p>
          <a:p>
            <a:pPr>
              <a:lnSpc>
                <a:spcPct val="150000"/>
              </a:lnSpc>
            </a:pPr>
            <a:r>
              <a:rPr lang="en-US" dirty="0">
                <a:latin typeface="Times New Roman" pitchFamily="18" charset="0"/>
                <a:cs typeface="Times New Roman" pitchFamily="18" charset="0"/>
              </a:rPr>
              <a:t>Another reason is that some lookalikes of Google provide exclusive features that Google does not. Some search engines, for instance, let users customize their search results or exclude particular kinds of content.</a:t>
            </a: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467544" y="1196752"/>
            <a:ext cx="8136904" cy="5401479"/>
          </a:xfrm>
          <a:prstGeom prst="rect">
            <a:avLst/>
          </a:prstGeom>
        </p:spPr>
        <p:txBody>
          <a:bodyPr wrap="square">
            <a:spAutoFit/>
          </a:bodyPr>
          <a:lstStyle/>
          <a:p>
            <a:pPr>
              <a:lnSpc>
                <a:spcPct val="150000"/>
              </a:lnSpc>
            </a:pPr>
            <a:r>
              <a:rPr lang="en-US" dirty="0">
                <a:latin typeface="Times New Roman" pitchFamily="18" charset="0"/>
                <a:cs typeface="Times New Roman" pitchFamily="18" charset="0"/>
              </a:rPr>
              <a:t>Using HTML,CSS and </a:t>
            </a:r>
            <a:r>
              <a:rPr lang="en-US" dirty="0" err="1">
                <a:latin typeface="Times New Roman" pitchFamily="18" charset="0"/>
                <a:cs typeface="Times New Roman" pitchFamily="18" charset="0"/>
              </a:rPr>
              <a:t>javascript</a:t>
            </a:r>
            <a:r>
              <a:rPr lang="en-US" dirty="0">
                <a:latin typeface="Times New Roman" pitchFamily="18" charset="0"/>
                <a:cs typeface="Times New Roman" pitchFamily="18" charset="0"/>
              </a:rPr>
              <a:t> you would need to use a number of technologies and approaches to create a Google-like search engine, such as:</a:t>
            </a:r>
          </a:p>
          <a:p>
            <a:pPr>
              <a:lnSpc>
                <a:spcPct val="150000"/>
              </a:lnSpc>
            </a:pPr>
            <a:endParaRPr lang="en-US" dirty="0">
              <a:latin typeface="Times New Roman" pitchFamily="18" charset="0"/>
              <a:cs typeface="Times New Roman" pitchFamily="18" charset="0"/>
            </a:endParaRPr>
          </a:p>
          <a:p>
            <a:pPr marL="285750" indent="-285750">
              <a:lnSpc>
                <a:spcPct val="150000"/>
              </a:lnSpc>
              <a:buFont typeface="Arial" panose="020B0604020202020204" pitchFamily="34" charset="0"/>
              <a:buChar char="•"/>
            </a:pPr>
            <a:r>
              <a:rPr lang="en-US" sz="1600" b="1" dirty="0">
                <a:latin typeface="Times New Roman" pitchFamily="18" charset="0"/>
                <a:cs typeface="Times New Roman" pitchFamily="18" charset="0"/>
              </a:rPr>
              <a:t>HTML</a:t>
            </a:r>
            <a:r>
              <a:rPr lang="en-US" sz="1600" dirty="0">
                <a:latin typeface="Times New Roman" pitchFamily="18" charset="0"/>
                <a:cs typeface="Times New Roman" pitchFamily="18" charset="0"/>
              </a:rPr>
              <a:t>: Every website, including Google, is built on top of Hypertext Markup Language. Using HTML tags, you would need to construct the page's structure.</a:t>
            </a:r>
          </a:p>
          <a:p>
            <a:pPr>
              <a:lnSpc>
                <a:spcPct val="150000"/>
              </a:lnSpc>
            </a:pPr>
            <a:endParaRPr lang="en-US" sz="1600" dirty="0">
              <a:latin typeface="Times New Roman" pitchFamily="18" charset="0"/>
              <a:cs typeface="Times New Roman" pitchFamily="18" charset="0"/>
            </a:endParaRPr>
          </a:p>
          <a:p>
            <a:pPr marL="285750" indent="-285750">
              <a:lnSpc>
                <a:spcPct val="150000"/>
              </a:lnSpc>
              <a:buFont typeface="Arial" panose="020B0604020202020204" pitchFamily="34" charset="0"/>
              <a:buChar char="•"/>
            </a:pPr>
            <a:r>
              <a:rPr lang="en-US" sz="1600" b="1" dirty="0">
                <a:latin typeface="Times New Roman" pitchFamily="18" charset="0"/>
                <a:cs typeface="Times New Roman" pitchFamily="18" charset="0"/>
              </a:rPr>
              <a:t>CSS</a:t>
            </a:r>
            <a:r>
              <a:rPr lang="en-US" sz="1600" dirty="0">
                <a:latin typeface="Times New Roman" pitchFamily="18" charset="0"/>
                <a:cs typeface="Times New Roman" pitchFamily="18" charset="0"/>
              </a:rPr>
              <a:t>: Flowing Templates are utilized to style the HTML content. Your Google search engine would get its colors, fonts, and layout from CSS.</a:t>
            </a:r>
          </a:p>
          <a:p>
            <a:pPr marL="285750" indent="-285750">
              <a:lnSpc>
                <a:spcPct val="150000"/>
              </a:lnSpc>
              <a:buFont typeface="Arial" panose="020B0604020202020204" pitchFamily="34" charset="0"/>
              <a:buChar char="•"/>
            </a:pPr>
            <a:r>
              <a:rPr lang="en-US" sz="1600" b="1" dirty="0" err="1">
                <a:latin typeface="Times New Roman" pitchFamily="18" charset="0"/>
                <a:cs typeface="Times New Roman" pitchFamily="18" charset="0"/>
              </a:rPr>
              <a:t>Javascript</a:t>
            </a:r>
            <a:r>
              <a:rPr lang="en-US" sz="1600" dirty="0">
                <a:latin typeface="Times New Roman" pitchFamily="18" charset="0"/>
                <a:cs typeface="Times New Roman" pitchFamily="18" charset="0"/>
              </a:rPr>
              <a:t>: It is a high level language used to run the codes in html.</a:t>
            </a:r>
          </a:p>
          <a:p>
            <a:pPr>
              <a:lnSpc>
                <a:spcPct val="150000"/>
              </a:lnSpc>
            </a:pPr>
            <a:endParaRPr lang="en-US" sz="1600" dirty="0">
              <a:latin typeface="Times New Roman" pitchFamily="18" charset="0"/>
              <a:cs typeface="Times New Roman" pitchFamily="18" charset="0"/>
            </a:endParaRPr>
          </a:p>
          <a:p>
            <a:pPr marL="285750" indent="-285750">
              <a:lnSpc>
                <a:spcPct val="150000"/>
              </a:lnSpc>
              <a:buFont typeface="Arial" panose="020B0604020202020204" pitchFamily="34" charset="0"/>
              <a:buChar char="•"/>
            </a:pPr>
            <a:r>
              <a:rPr lang="en-US" sz="1600" b="1" dirty="0">
                <a:latin typeface="Times New Roman" pitchFamily="18" charset="0"/>
                <a:cs typeface="Times New Roman" pitchFamily="18" charset="0"/>
              </a:rPr>
              <a:t>Design that responds</a:t>
            </a:r>
            <a:r>
              <a:rPr lang="en-US" sz="1600" dirty="0">
                <a:latin typeface="Times New Roman" pitchFamily="18" charset="0"/>
                <a:cs typeface="Times New Roman" pitchFamily="18" charset="0"/>
              </a:rPr>
              <a:t>: The Google search engine is responsive, which means that it works with a variety of screen sizes. You would have to involve media questions in CSS to make a responsive plan that changes with various gadgets.</a:t>
            </a:r>
          </a:p>
          <a:p>
            <a:endParaRPr lang="en-US" sz="2400" dirty="0">
              <a:latin typeface="Times New Roman" pitchFamily="18" charset="0"/>
              <a:cs typeface="Times New Roman" pitchFamily="18"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29868-989F-A8CA-D0B5-367A5CA7FBD7}"/>
              </a:ext>
            </a:extLst>
          </p:cNvPr>
          <p:cNvSpPr txBox="1"/>
          <p:nvPr/>
        </p:nvSpPr>
        <p:spPr>
          <a:xfrm>
            <a:off x="467544" y="1340768"/>
            <a:ext cx="8352928" cy="3231654"/>
          </a:xfrm>
          <a:prstGeom prst="rect">
            <a:avLst/>
          </a:prstGeom>
          <a:noFill/>
        </p:spPr>
        <p:txBody>
          <a:bodyPr wrap="square" rtlCol="0">
            <a:spAutoFit/>
          </a:bodyPr>
          <a:lstStyle/>
          <a:p>
            <a:endParaRPr lang="en-US" dirty="0">
              <a:latin typeface="Times New Roman" pitchFamily="18" charset="0"/>
              <a:cs typeface="Times New Roman" pitchFamily="18" charset="0"/>
            </a:endParaRPr>
          </a:p>
          <a:p>
            <a:pPr marL="285750" indent="-285750">
              <a:lnSpc>
                <a:spcPct val="150000"/>
              </a:lnSpc>
              <a:buFont typeface="Arial" panose="020B0604020202020204" pitchFamily="34" charset="0"/>
              <a:buChar char="•"/>
            </a:pPr>
            <a:r>
              <a:rPr lang="en-US" b="1" dirty="0">
                <a:latin typeface="Times New Roman" pitchFamily="18" charset="0"/>
                <a:cs typeface="Times New Roman" pitchFamily="18" charset="0"/>
              </a:rPr>
              <a:t>Flexbox</a:t>
            </a:r>
            <a:r>
              <a:rPr lang="en-US" dirty="0">
                <a:latin typeface="Times New Roman" pitchFamily="18" charset="0"/>
                <a:cs typeface="Times New Roman" pitchFamily="18" charset="0"/>
              </a:rPr>
              <a:t>: Flexbox is a CSS layout module that makes creating responsive and flexible layouts simpler. It would be used to align page elements like the search bar and buttons</a:t>
            </a:r>
          </a:p>
          <a:p>
            <a:pPr marL="285750" indent="-285750">
              <a:lnSpc>
                <a:spcPct val="150000"/>
              </a:lnSpc>
              <a:buFont typeface="Arial" panose="020B0604020202020204" pitchFamily="34" charset="0"/>
              <a:buChar char="•"/>
            </a:pPr>
            <a:r>
              <a:rPr lang="en-US" b="1" dirty="0">
                <a:latin typeface="Times New Roman" pitchFamily="18" charset="0"/>
                <a:cs typeface="Times New Roman" pitchFamily="18" charset="0"/>
              </a:rPr>
              <a:t>Fonts from Google:</a:t>
            </a:r>
            <a:r>
              <a:rPr lang="en-US" dirty="0">
                <a:latin typeface="Times New Roman" pitchFamily="18" charset="0"/>
                <a:cs typeface="Times New Roman" pitchFamily="18" charset="0"/>
              </a:rPr>
              <a:t> Google Textual styles is a library of free web text styles that you can use to style your text. To use the same fonts as Google, you can include Google Fonts in your HTML and CSS..</a:t>
            </a:r>
          </a:p>
          <a:p>
            <a:endParaRPr lang="en-US" sz="2400" dirty="0"/>
          </a:p>
        </p:txBody>
      </p:sp>
    </p:spTree>
    <p:extLst>
      <p:ext uri="{BB962C8B-B14F-4D97-AF65-F5344CB8AC3E}">
        <p14:creationId xmlns:p14="http://schemas.microsoft.com/office/powerpoint/2010/main" val="4262351429"/>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 of the project</a:t>
            </a:r>
          </a:p>
        </p:txBody>
      </p:sp>
      <p:sp>
        <p:nvSpPr>
          <p:cNvPr id="4" name="TextBox 3">
            <a:extLst>
              <a:ext uri="{FF2B5EF4-FFF2-40B4-BE49-F238E27FC236}">
                <a16:creationId xmlns:a16="http://schemas.microsoft.com/office/drawing/2014/main" id="{F1FD6450-C150-5015-EBDF-44891DAC6E2F}"/>
              </a:ext>
            </a:extLst>
          </p:cNvPr>
          <p:cNvSpPr txBox="1"/>
          <p:nvPr/>
        </p:nvSpPr>
        <p:spPr>
          <a:xfrm>
            <a:off x="143508" y="1124744"/>
            <a:ext cx="8856984" cy="5078313"/>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These buttons lead to other pages when clicked</a:t>
            </a:r>
          </a:p>
          <a:p>
            <a:endParaRPr lang="en-US" dirty="0"/>
          </a:p>
          <a:p>
            <a:endParaRPr lang="en-US" dirty="0"/>
          </a:p>
          <a:p>
            <a:endParaRPr lang="en-US" dirty="0"/>
          </a:p>
          <a:p>
            <a:endParaRPr lang="en-US" dirty="0"/>
          </a:p>
          <a:p>
            <a:endParaRPr lang="en-US" dirty="0"/>
          </a:p>
          <a:p>
            <a:r>
              <a:rPr lang="en-US" dirty="0"/>
              <a:t>On clicking ‘Happy Birthday!’ the entire page shows an animation</a:t>
            </a:r>
          </a:p>
          <a:p>
            <a:endParaRPr lang="en-US" dirty="0"/>
          </a:p>
          <a:p>
            <a:endParaRPr lang="en-US" dirty="0"/>
          </a:p>
          <a:p>
            <a:endParaRPr lang="en-US" dirty="0"/>
          </a:p>
          <a:p>
            <a:endParaRPr lang="en-US" dirty="0"/>
          </a:p>
          <a:p>
            <a:br>
              <a:rPr lang="en-US" dirty="0"/>
            </a:br>
            <a:r>
              <a:rPr lang="en-US" dirty="0"/>
              <a:t>These icons lead to other pages as well as zoom in when the cursor in placed on them</a:t>
            </a:r>
          </a:p>
          <a:p>
            <a:endParaRPr lang="en-US" dirty="0"/>
          </a:p>
        </p:txBody>
      </p:sp>
      <p:pic>
        <p:nvPicPr>
          <p:cNvPr id="6" name="Picture 5">
            <a:extLst>
              <a:ext uri="{FF2B5EF4-FFF2-40B4-BE49-F238E27FC236}">
                <a16:creationId xmlns:a16="http://schemas.microsoft.com/office/drawing/2014/main" id="{407E79DF-7333-B1B5-0EB7-75789D618D6E}"/>
              </a:ext>
            </a:extLst>
          </p:cNvPr>
          <p:cNvPicPr>
            <a:picLocks noChangeAspect="1"/>
          </p:cNvPicPr>
          <p:nvPr/>
        </p:nvPicPr>
        <p:blipFill>
          <a:blip r:embed="rId2"/>
          <a:stretch>
            <a:fillRect/>
          </a:stretch>
        </p:blipFill>
        <p:spPr>
          <a:xfrm>
            <a:off x="467544" y="1182454"/>
            <a:ext cx="3096344" cy="1014680"/>
          </a:xfrm>
          <a:prstGeom prst="rect">
            <a:avLst/>
          </a:prstGeom>
        </p:spPr>
      </p:pic>
      <p:pic>
        <p:nvPicPr>
          <p:cNvPr id="8" name="Picture 7">
            <a:extLst>
              <a:ext uri="{FF2B5EF4-FFF2-40B4-BE49-F238E27FC236}">
                <a16:creationId xmlns:a16="http://schemas.microsoft.com/office/drawing/2014/main" id="{0FAC408E-9F98-A611-C6CC-BC2F6395962E}"/>
              </a:ext>
            </a:extLst>
          </p:cNvPr>
          <p:cNvPicPr>
            <a:picLocks noChangeAspect="1"/>
          </p:cNvPicPr>
          <p:nvPr/>
        </p:nvPicPr>
        <p:blipFill>
          <a:blip r:embed="rId3"/>
          <a:stretch>
            <a:fillRect/>
          </a:stretch>
        </p:blipFill>
        <p:spPr>
          <a:xfrm>
            <a:off x="467545" y="2780928"/>
            <a:ext cx="3168352" cy="905001"/>
          </a:xfrm>
          <a:prstGeom prst="rect">
            <a:avLst/>
          </a:prstGeom>
        </p:spPr>
      </p:pic>
      <p:pic>
        <p:nvPicPr>
          <p:cNvPr id="10" name="Picture 9">
            <a:extLst>
              <a:ext uri="{FF2B5EF4-FFF2-40B4-BE49-F238E27FC236}">
                <a16:creationId xmlns:a16="http://schemas.microsoft.com/office/drawing/2014/main" id="{FDB6B5CB-481D-004A-B011-18B1B0BEE94D}"/>
              </a:ext>
            </a:extLst>
          </p:cNvPr>
          <p:cNvPicPr>
            <a:picLocks noChangeAspect="1"/>
          </p:cNvPicPr>
          <p:nvPr/>
        </p:nvPicPr>
        <p:blipFill>
          <a:blip r:embed="rId4"/>
          <a:stretch>
            <a:fillRect/>
          </a:stretch>
        </p:blipFill>
        <p:spPr>
          <a:xfrm>
            <a:off x="251520" y="4283747"/>
            <a:ext cx="4134427" cy="971686"/>
          </a:xfrm>
          <a:prstGeom prst="rect">
            <a:avLst/>
          </a:prstGeom>
        </p:spPr>
      </p:pic>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3-05-30 10-51-45-372">
            <a:hlinkClick r:id="" action="ppaction://media"/>
            <a:extLst>
              <a:ext uri="{FF2B5EF4-FFF2-40B4-BE49-F238E27FC236}">
                <a16:creationId xmlns:a16="http://schemas.microsoft.com/office/drawing/2014/main" id="{FED9CE7B-A2D2-57C0-7669-8C877323BF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71" y="1152525"/>
            <a:ext cx="9144000" cy="4552950"/>
          </a:xfrm>
          <a:prstGeom prst="rect">
            <a:avLst/>
          </a:prstGeom>
        </p:spPr>
      </p:pic>
      <p:sp>
        <p:nvSpPr>
          <p:cNvPr id="3" name="TextBox 2">
            <a:extLst>
              <a:ext uri="{FF2B5EF4-FFF2-40B4-BE49-F238E27FC236}">
                <a16:creationId xmlns:a16="http://schemas.microsoft.com/office/drawing/2014/main" id="{30E30970-595F-5DA6-AB07-6CA31349FAF8}"/>
              </a:ext>
            </a:extLst>
          </p:cNvPr>
          <p:cNvSpPr txBox="1"/>
          <p:nvPr/>
        </p:nvSpPr>
        <p:spPr>
          <a:xfrm>
            <a:off x="273653" y="6165304"/>
            <a:ext cx="8568952" cy="369332"/>
          </a:xfrm>
          <a:prstGeom prst="rect">
            <a:avLst/>
          </a:prstGeom>
          <a:noFill/>
        </p:spPr>
        <p:txBody>
          <a:bodyPr wrap="square" rtlCol="0">
            <a:spAutoFit/>
          </a:bodyPr>
          <a:lstStyle/>
          <a:p>
            <a:pPr algn="ctr"/>
            <a:r>
              <a:rPr lang="en-US" b="1" dirty="0"/>
              <a:t>Working model of the Google Search Engine Lookalike</a:t>
            </a:r>
          </a:p>
        </p:txBody>
      </p:sp>
    </p:spTree>
    <p:extLst>
      <p:ext uri="{BB962C8B-B14F-4D97-AF65-F5344CB8AC3E}">
        <p14:creationId xmlns:p14="http://schemas.microsoft.com/office/powerpoint/2010/main" val="948850027"/>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snippet</a:t>
            </a:r>
          </a:p>
        </p:txBody>
      </p:sp>
      <p:sp>
        <p:nvSpPr>
          <p:cNvPr id="6" name="TextBox 5">
            <a:extLst>
              <a:ext uri="{FF2B5EF4-FFF2-40B4-BE49-F238E27FC236}">
                <a16:creationId xmlns:a16="http://schemas.microsoft.com/office/drawing/2014/main" id="{DCD19540-1D2B-43F0-1EE6-5E7EA1489A1F}"/>
              </a:ext>
            </a:extLst>
          </p:cNvPr>
          <p:cNvSpPr txBox="1"/>
          <p:nvPr/>
        </p:nvSpPr>
        <p:spPr>
          <a:xfrm>
            <a:off x="251520" y="5661248"/>
            <a:ext cx="8634912" cy="646331"/>
          </a:xfrm>
          <a:prstGeom prst="rect">
            <a:avLst/>
          </a:prstGeom>
          <a:noFill/>
        </p:spPr>
        <p:txBody>
          <a:bodyPr wrap="square" rtlCol="0">
            <a:spAutoFit/>
          </a:bodyPr>
          <a:lstStyle/>
          <a:p>
            <a:endParaRPr lang="en-US" dirty="0"/>
          </a:p>
          <a:p>
            <a:r>
              <a:rPr lang="en-US" dirty="0"/>
              <a:t>Snippet of how our google search engine lookalike looks!!</a:t>
            </a:r>
          </a:p>
        </p:txBody>
      </p:sp>
      <p:pic>
        <p:nvPicPr>
          <p:cNvPr id="5" name="Picture 4">
            <a:extLst>
              <a:ext uri="{FF2B5EF4-FFF2-40B4-BE49-F238E27FC236}">
                <a16:creationId xmlns:a16="http://schemas.microsoft.com/office/drawing/2014/main" id="{CC7F06A8-B768-6348-8739-B312FEDAF62D}"/>
              </a:ext>
            </a:extLst>
          </p:cNvPr>
          <p:cNvPicPr>
            <a:picLocks noChangeAspect="1"/>
          </p:cNvPicPr>
          <p:nvPr/>
        </p:nvPicPr>
        <p:blipFill>
          <a:blip r:embed="rId2"/>
          <a:stretch>
            <a:fillRect/>
          </a:stretch>
        </p:blipFill>
        <p:spPr>
          <a:xfrm>
            <a:off x="0" y="1152525"/>
            <a:ext cx="9144000" cy="455295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866</TotalTime>
  <Words>649</Words>
  <Application>Microsoft Office PowerPoint</Application>
  <PresentationFormat>On-screen Show (4:3)</PresentationFormat>
  <Paragraphs>69</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Bahnschrift SemiBold Condensed</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Kanushi Gupta</cp:lastModifiedBy>
  <cp:revision>39</cp:revision>
  <dcterms:created xsi:type="dcterms:W3CDTF">2022-12-12T14:14:34Z</dcterms:created>
  <dcterms:modified xsi:type="dcterms:W3CDTF">2023-05-30T05:26:11Z</dcterms:modified>
</cp:coreProperties>
</file>